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4" r:id="rId5"/>
    <p:sldId id="258" r:id="rId6"/>
    <p:sldId id="270" r:id="rId7"/>
    <p:sldId id="289" r:id="rId8"/>
    <p:sldId id="305" r:id="rId9"/>
    <p:sldId id="266" r:id="rId10"/>
    <p:sldId id="302" r:id="rId11"/>
    <p:sldId id="303" r:id="rId12"/>
    <p:sldId id="306" r:id="rId13"/>
    <p:sldId id="273" r:id="rId14"/>
    <p:sldId id="304" r:id="rId15"/>
    <p:sldId id="257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77" r:id="rId27"/>
    <p:sldId id="278" r:id="rId28"/>
    <p:sldId id="26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0F0F0F"/>
    <a:srgbClr val="C5C5C5"/>
    <a:srgbClr val="3497F5"/>
    <a:srgbClr val="FFB54E"/>
    <a:srgbClr val="624CC8"/>
    <a:srgbClr val="BF33B0"/>
    <a:srgbClr val="E6466D"/>
    <a:srgbClr val="FF9248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353" autoAdjust="0"/>
  </p:normalViewPr>
  <p:slideViewPr>
    <p:cSldViewPr snapToGrid="0">
      <p:cViewPr>
        <p:scale>
          <a:sx n="114" d="100"/>
          <a:sy n="114" d="100"/>
        </p:scale>
        <p:origin x="456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9:08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24575,'52'0'0,"-1"0"0,3 0 0,31 0 0,-24 0 0,-2 0 0,2 0 0,1 0 0,-1 0 0,-8 0 0,-7 0 0,-4 0 0,-2 0 0,-5 4 0,-1 1 0,-4 3 0,3 4 0,-3-2 0,5 2 0,-5 0 0,-2-3 0,-4 3 0,0-4 0,0 3 0,-5-2 0,0 2 0,0 0 0,-4 0 0,3 4 0,1-1 0,0 2 0,1-1 0,-2 0 0,-3-1 0,-1-3 0,0 3 0,1-6 0,-4 2 0,2 0 0,-5-2 0,5 5 0,-2-5 0,0 6 0,3-6 0,-6 5 0,6-5 0,-6 3 0,5-4 0,-5 3 0,2-2 0,-3 2 0,-1-4 0,5 1 0,-4 0 0,7 0 0,-7 0 0,7 3 0,-3-2 0,7 6 0,-2-3 0,7 5 0,-8-1 0,4 0 0,-5-4 0,1 3 0,-4-6 0,-1 2 0,0-4 0,-3 5 0,7-3 0,-6 2 0,6 0 0,-7-2 0,3 2 0,-3-4 0,-1 1 0,1-1 0,-1 1 0,-2-1 0,1-2 0,-4 2 0,5-3 0,-6 4 0,6-4 0,-3 3 0,4-3 0,-1 4 0,0-1 0,0 0 0,1 0 0,-1 1 0,1-1 0,-1 1 0,1 0 0,3-1 0,-3 1 0,3-3 0,-3 2 0,-1-6 0,1 6 0,-1-5 0,1 5 0,-1-2 0,1 2 0,3 1 0,1-3 0,3 2 0,-3-2 0,3 3 0,-3 0 0,3 0 0,5 1 0,-4-1 0,8 4 0,-4-3 0,0 6 0,0-5 0,-9 0 0,0-2 0,-3 0 0,0-4 0,-1 0 0,-2-3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9:08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7653 0 24575,'-37'0'0,"-8"0"0,-11 0 0,-6 0 0,3 0 0,-1 0 0,-5 0 0,2 0 0,10 0 0,4 0 0,-12 0 0,-8 0 0,-7 0 0,14 0 0,2 0 0,13 0 0,6 0 0,5 0 0,8 0 0,8 0 0,5 0 0,4 0 0,2 0 0,-9 0 0,-6 0 0,-14 0 0,2 0 0,-9 0 0,3 0 0,-5 4 0,10-3 0,-2 7 0,19-7 0,-4 3 0,13-4 0,1 0 0,3 0 0,-6 3 0,-3 1 0,-11 4 0,-3 0 0,-10 1 0,-2 0 0,1-3 0,1 2 0,0-3 0,8 0 0,-7 2 0,14-2 0,-8 0 0,8 2 0,-9-3 0,9 4 0,-9 1 0,9-4 0,-3-2 0,8 1 0,1-4 0,8 4 0,1-4 0,3 0 0,1 0 0,-1 0 0,4 3 0,-3-3 0,3 3 0,-3-3 0,-1 0 0,1 0 0,-1 0 0,1 0 0,-5 0 0,4 0 0,-3 0 0,3 0 0,0 0 0,1 0 0,-1 0 0,-2 0 0,-10 4 0,-1 0 0,-13 5 0,-3 0 0,0-1 0,-4 1 0,10 0 0,2-1 0,8-4 0,1 3 0,8-6 0,1 2 0,3-3 0,1 0 0,-1 0 0,1 0 0,-1 0 0,-3 0 0,3 0 0,-7 0 0,7 0 0,-7 0 0,7 0 0,-4 0 0,1 0 0,3 0 0,-3 0 0,3 0 0,-3 3 0,-1 1 0,-8 4 0,-6 0 0,-7 4 0,-49 17 0,14-2 0,16-6 0,0-1 0,-12 7 0,-10 3 0,17-9 0,-11 5 0,6-10 0,7-2 0,1-5 0,11 0 0,-3 1 0,9-5 0,-10-1 0,10-4 0,-9 0 0,9 0 0,-10 0 0,10 0 0,-10 0 0,5 0 0,-19 0 0,4 0 0,-11 0 0,-1 0 0,0 0 0,10 0 0,-6 0 0,8 0 0,-6 0 0,-5 0 0,6 0 0,1-5 0,-1 4 0,1-8 0,-1 3 0,7 1 0,-5-4 0,4 8 0,1-4 0,-5 5 0,11 0 0,-24 0 0,14 0 0,-17 0 0,8 0 0,16 0 0,-19 0 0,19 0 0,-23 0 0,12 0 0,-5 0 0,-16 0 0,17 0 0,-23 0 0,13 10 0,-9 3 0,-7 15 0,20-6 0,-1 5 0,12-7 0,-1-4 0,6-2 0,4-4 0,16-1 0,1-4 0,1-2 0,9-3 0,-7 0 0,3 0 0,-4 0 0,-2 0 0,5 0 0,1 0 0,5 0 0,5 0 0,0 0 0,4 4 0,1-3 0,-5 2 0,3 0 0,-2-2 0,3 5 0,-4-1 0,4 2 0,-8 1 0,3-1 0,-4 1 0,0 0 0,0 4 0,0-3 0,0 2 0,1-3 0,-1 0 0,0 0 0,4-1 0,1 1 0,1-4 0,2-1 0,-2-3 0,3 0 0,1 0 0,3 0 0,-2 0 0,5 0 0,-5 0 0,5 0 0,-2 0 0,4 0 0,-1-3 0,4 0 0,-3-4 0,5 1 0,-2-1 0,3 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9:08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5167 306 24575,'-19'0'0,"-8"0"0,-43 0 0,-12 0 0,-6 0 0,19 0 0,-5 0-2122,12 0 1,0 0 2121,-7 0 0,-2 0 0,-16 0 0,2 0 0,24 0 0,0 0 0,-27 0 0,-4 0 0,11 0 0,0 0 0,-5 0 0,0 0 0,-1 0 0,2 0 0,3 0 0,1 0 0,0 0 0,3 0 0,14 0 0,3 0 1307,-36 0-1307,2-6 0,28 0 0,-17 0 692,17-4-692,6 5 0,7-5 0,6 0 2244,3 1-2244,8 0 0,2 1 0,2-1 0,8 1 0,-4 3 0,5-2 0,0 6 0,0-6 0,0 6 0,0-6 0,0 6 0,0-6 0,5 3 0,-4-1 0,3-2 0,0 6 0,-3-6 0,4 6 0,-9-2 0,-1 3 0,-4-4 0,3 3 0,-4-7 0,9 7 0,-3-6 0,8 6 0,1-6 0,5 6 0,-1-2 0,4 0 0,-3 2 0,7-2 0,-7 3 0,3 0 0,-4-3 0,1 2 0,-1-5 0,1 5 0,-1-2 0,1-1 0,-4 4 0,-2-7 0,-4 6 0,0-6 0,-5 2 0,-1 0 0,-4-2 0,-1 2 0,5-4 0,-4 1 0,5 3 0,-6-3 0,0 7 0,0-6 0,1 6 0,4-3 0,1 4 0,5 0 0,0 0 0,4-3 0,2 2 0,-1-2 0,3 3 0,-7 0 0,4 0 0,-10 0 0,4 0 0,-9 0 0,10 0 0,-4 0 0,5 0 0,-1 0 0,4 0 0,1 0 0,5 0 0,-1 0 0,0 0 0,1 0 0,-1 0 0,1 0 0,-1 0 0,1 3 0,-1 1 0,0 0 0,1 2 0,-1-2 0,4 0 0,-3 3 0,3-7 0,-3 7 0,-1-6 0,-2 5 0,1-5 0,-2 2 0,4 0 0,-1-2 0,1 2 0,2 0 0,-1-2 0,5 2 0,-2-3 0,4 0 0,-1 0 0,1 0 0,-1 0 0,-3 0 0,2 0 0,-2 0 0,3 0 0,1 0 0,-1 0 0,1 0 0,-1 3 0,1-2 0,-5 5 0,4-3 0,-3 1 0,3 2 0,-3-5 0,2 2 0,-2-3 0,4 0 0,-1 0 0,1 0 0,0 2 0,-1-1 0,1 2 0,-1 0 0,1-3 0,-1 6 0,1-2 0,-1 2 0,0 1 0,-3 0 0,6-1 0,-6 1 0,7 0 0,-4-1 0,0-2 0,1-1 0,2-3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ssohye/instagram_server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3" y="1680310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760289" y="3318033"/>
            <a:ext cx="3000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InstaTalk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3466540" y="4333696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54758" y="4431805"/>
            <a:ext cx="3228719" cy="2061315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202135781 </a:t>
            </a:r>
            <a:r>
              <a:rPr lang="en-US" altLang="ko-KR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Seo</a:t>
            </a:r>
            <a:r>
              <a:rPr lang="en-US" altLang="ko-KR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Jiho</a:t>
            </a:r>
            <a:endParaRPr lang="ko-KR" altLang="en-US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49495" y="759065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417846" y="132662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0547" y="1296047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Data Flow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50466" y="101508"/>
            <a:ext cx="31005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2-1. Function- </a:t>
            </a:r>
            <a:r>
              <a:rPr lang="en-US" altLang="ko-KR" sz="2500" b="1" dirty="0">
                <a:solidFill>
                  <a:srgbClr val="0F0F0F"/>
                </a:solidFill>
                <a:highlight>
                  <a:srgbClr val="00FFFF"/>
                </a:highlight>
                <a:latin typeface="Dynalight" panose="03020502030507070A03" pitchFamily="66" charset="0"/>
              </a:rPr>
              <a:t>Sign Up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1B9F0-A1C1-77CD-CF01-BD0F67C8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8" y="2372810"/>
            <a:ext cx="5009813" cy="33765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B7E304-8FE0-5CBA-50FC-8656DFF9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1587"/>
            <a:ext cx="323116" cy="323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4AA168-1546-D8CA-ADC5-E80B29EC20DC}"/>
              </a:ext>
            </a:extLst>
          </p:cNvPr>
          <p:cNvSpPr txBox="1"/>
          <p:nvPr/>
        </p:nvSpPr>
        <p:spPr>
          <a:xfrm>
            <a:off x="6419116" y="1321587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GUI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09273B-F57E-2FF2-796D-636FD210F79E}"/>
              </a:ext>
            </a:extLst>
          </p:cNvPr>
          <p:cNvSpPr txBox="1"/>
          <p:nvPr/>
        </p:nvSpPr>
        <p:spPr>
          <a:xfrm>
            <a:off x="635170" y="1784007"/>
            <a:ext cx="567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SELECT email FROM User WHERE email=?;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7637B2-81F0-EBDC-2DC9-299A0A9268D2}"/>
              </a:ext>
            </a:extLst>
          </p:cNvPr>
          <p:cNvCxnSpPr>
            <a:cxnSpLocks/>
          </p:cNvCxnSpPr>
          <p:nvPr/>
        </p:nvCxnSpPr>
        <p:spPr>
          <a:xfrm flipV="1">
            <a:off x="2903992" y="3009418"/>
            <a:ext cx="1546474" cy="43968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AF4298-5BD0-B565-64F4-7EB844960FB8}"/>
              </a:ext>
            </a:extLst>
          </p:cNvPr>
          <p:cNvSpPr txBox="1"/>
          <p:nvPr/>
        </p:nvSpPr>
        <p:spPr>
          <a:xfrm>
            <a:off x="75027" y="841017"/>
            <a:ext cx="293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2) Duplicate ID check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A07529-47E1-B442-37D5-7036D6212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96" y="1869872"/>
            <a:ext cx="4661325" cy="24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5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334081" y="94485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6555" y="938379"/>
            <a:ext cx="1713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Reference Code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36317" y="127298"/>
            <a:ext cx="31005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2-1. Function- </a:t>
            </a:r>
            <a:r>
              <a:rPr lang="en-US" altLang="ko-KR" sz="2500" b="1" dirty="0">
                <a:solidFill>
                  <a:srgbClr val="0F0F0F"/>
                </a:solidFill>
                <a:highlight>
                  <a:srgbClr val="00FFFF"/>
                </a:highlight>
                <a:latin typeface="Dynalight" panose="03020502030507070A03" pitchFamily="66" charset="0"/>
              </a:rPr>
              <a:t>Sign Up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61DF0-7084-D66F-FD8E-09A498B4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19" y="1646371"/>
            <a:ext cx="5497216" cy="45460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08072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559271" y="2649051"/>
            <a:ext cx="636719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2-2 LOGIN </a:t>
            </a:r>
            <a:r>
              <a:rPr lang="en-US" altLang="ko-KR" sz="65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LogOut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4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56676" y="716089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7019868" y="1019004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7032" y="1292994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Data Flow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75582" y="146550"/>
            <a:ext cx="25442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3. Function- </a:t>
            </a:r>
            <a:r>
              <a:rPr lang="en-US" altLang="ko-KR" sz="2500" b="1" dirty="0">
                <a:solidFill>
                  <a:srgbClr val="0F0F0F"/>
                </a:solidFill>
                <a:highlight>
                  <a:srgbClr val="00FFFF"/>
                </a:highlight>
                <a:latin typeface="Dynalight" panose="03020502030507070A03" pitchFamily="66" charset="0"/>
              </a:rPr>
              <a:t>Login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1B9F0-A1C1-77CD-CF01-BD0F67C8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0" y="3090441"/>
            <a:ext cx="5364573" cy="3470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EA283-6E2D-E1B5-1545-09E24A5CA265}"/>
              </a:ext>
            </a:extLst>
          </p:cNvPr>
          <p:cNvSpPr txBox="1"/>
          <p:nvPr/>
        </p:nvSpPr>
        <p:spPr>
          <a:xfrm>
            <a:off x="7389765" y="1009912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GUI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66E50B7-84FF-1DD5-B04D-8C96EACA2C37}"/>
              </a:ext>
            </a:extLst>
          </p:cNvPr>
          <p:cNvSpPr/>
          <p:nvPr/>
        </p:nvSpPr>
        <p:spPr>
          <a:xfrm>
            <a:off x="427135" y="1292994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3C61-2774-6D06-ED97-F0438CA5FF30}"/>
              </a:ext>
            </a:extLst>
          </p:cNvPr>
          <p:cNvSpPr txBox="1"/>
          <p:nvPr/>
        </p:nvSpPr>
        <p:spPr>
          <a:xfrm>
            <a:off x="427135" y="1746538"/>
            <a:ext cx="6690921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SELECT </a:t>
            </a:r>
            <a:r>
              <a:rPr lang="en-US" altLang="ko-KR" sz="1200" b="1" dirty="0" err="1">
                <a:solidFill>
                  <a:srgbClr val="0070C0"/>
                </a:solidFill>
              </a:rPr>
              <a:t>user_id</a:t>
            </a:r>
            <a:r>
              <a:rPr lang="en-US" altLang="ko-KR" sz="1200" b="1" dirty="0">
                <a:solidFill>
                  <a:srgbClr val="0070C0"/>
                </a:solidFill>
              </a:rPr>
              <a:t>, email, password FROM User;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INSERT INTO </a:t>
            </a:r>
            <a:r>
              <a:rPr lang="en-US" altLang="ko-KR" sz="1200" b="1" dirty="0" err="1">
                <a:solidFill>
                  <a:srgbClr val="0070C0"/>
                </a:solidFill>
              </a:rPr>
              <a:t>online_user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en-US" altLang="ko-KR" sz="1200" b="1" dirty="0" err="1">
                <a:solidFill>
                  <a:srgbClr val="0070C0"/>
                </a:solidFill>
              </a:rPr>
              <a:t>session_id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>
                <a:solidFill>
                  <a:srgbClr val="0070C0"/>
                </a:solidFill>
              </a:rPr>
              <a:t>user_id</a:t>
            </a:r>
            <a:r>
              <a:rPr lang="en-US" altLang="ko-KR" sz="1200" b="1" dirty="0">
                <a:solidFill>
                  <a:srgbClr val="0070C0"/>
                </a:solidFill>
              </a:rPr>
              <a:t>) VALUE(1,?);  </a:t>
            </a:r>
            <a:r>
              <a:rPr lang="en-US" altLang="ko-KR" sz="1200" dirty="0">
                <a:solidFill>
                  <a:srgbClr val="00B050"/>
                </a:solidFill>
              </a:rPr>
              <a:t>//make user online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SELECT </a:t>
            </a:r>
            <a:r>
              <a:rPr lang="en-US" altLang="ko-KR" sz="1200" b="1" dirty="0" err="1">
                <a:solidFill>
                  <a:srgbClr val="0070C0"/>
                </a:solidFill>
              </a:rPr>
              <a:t>session_id</a:t>
            </a:r>
            <a:r>
              <a:rPr lang="en-US" altLang="ko-KR" sz="1200" b="1" dirty="0">
                <a:solidFill>
                  <a:srgbClr val="0070C0"/>
                </a:solidFill>
              </a:rPr>
              <a:t> FROM </a:t>
            </a:r>
            <a:r>
              <a:rPr lang="en-US" altLang="ko-KR" sz="1200" b="1" dirty="0" err="1">
                <a:solidFill>
                  <a:srgbClr val="0070C0"/>
                </a:solidFill>
              </a:rPr>
              <a:t>online_user</a:t>
            </a:r>
            <a:r>
              <a:rPr lang="en-US" altLang="ko-KR" sz="1200" b="1" dirty="0">
                <a:solidFill>
                  <a:srgbClr val="0070C0"/>
                </a:solidFill>
              </a:rPr>
              <a:t> WHERE </a:t>
            </a:r>
            <a:r>
              <a:rPr lang="en-US" altLang="ko-KR" sz="1200" b="1" dirty="0" err="1">
                <a:solidFill>
                  <a:srgbClr val="0070C0"/>
                </a:solidFill>
              </a:rPr>
              <a:t>user_id</a:t>
            </a:r>
            <a:r>
              <a:rPr lang="en-US" altLang="ko-KR" sz="1200" b="1" dirty="0">
                <a:solidFill>
                  <a:srgbClr val="0070C0"/>
                </a:solidFill>
              </a:rPr>
              <a:t>=?;   </a:t>
            </a:r>
            <a:r>
              <a:rPr lang="en-US" altLang="ko-KR" sz="1200" dirty="0">
                <a:solidFill>
                  <a:srgbClr val="00B050"/>
                </a:solidFill>
              </a:rPr>
              <a:t>//check if user in online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UPDATE </a:t>
            </a:r>
            <a:r>
              <a:rPr lang="en-US" altLang="ko-KR" sz="1200" b="1" dirty="0" err="1">
                <a:solidFill>
                  <a:srgbClr val="0070C0"/>
                </a:solidFill>
              </a:rPr>
              <a:t>online_user</a:t>
            </a:r>
            <a:r>
              <a:rPr lang="en-US" altLang="ko-KR" sz="1200" b="1" dirty="0">
                <a:solidFill>
                  <a:srgbClr val="0070C0"/>
                </a:solidFill>
              </a:rPr>
              <a:t> set </a:t>
            </a:r>
            <a:r>
              <a:rPr lang="en-US" altLang="ko-KR" sz="1200" b="1" dirty="0" err="1">
                <a:solidFill>
                  <a:srgbClr val="0070C0"/>
                </a:solidFill>
              </a:rPr>
              <a:t>sessoin_id</a:t>
            </a:r>
            <a:r>
              <a:rPr lang="en-US" altLang="ko-KR" sz="1200" b="1" dirty="0">
                <a:solidFill>
                  <a:srgbClr val="0070C0"/>
                </a:solidFill>
              </a:rPr>
              <a:t>=1 WHERE </a:t>
            </a:r>
            <a:r>
              <a:rPr lang="en-US" altLang="ko-KR" sz="1200" b="1" dirty="0" err="1">
                <a:solidFill>
                  <a:srgbClr val="0070C0"/>
                </a:solidFill>
              </a:rPr>
              <a:t>user_id</a:t>
            </a:r>
            <a:r>
              <a:rPr lang="en-US" altLang="ko-KR" sz="1200" b="1" dirty="0">
                <a:solidFill>
                  <a:srgbClr val="0070C0"/>
                </a:solidFill>
              </a:rPr>
              <a:t>=?;  </a:t>
            </a:r>
            <a:r>
              <a:rPr lang="en-US" altLang="ko-KR" sz="1200" dirty="0">
                <a:solidFill>
                  <a:srgbClr val="00B050"/>
                </a:solidFill>
              </a:rPr>
              <a:t>//make user online2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B6DC81-1B79-8F1C-C892-4DE964F85233}"/>
              </a:ext>
            </a:extLst>
          </p:cNvPr>
          <p:cNvCxnSpPr>
            <a:cxnSpLocks/>
          </p:cNvCxnSpPr>
          <p:nvPr/>
        </p:nvCxnSpPr>
        <p:spPr>
          <a:xfrm flipV="1">
            <a:off x="2794829" y="3766564"/>
            <a:ext cx="1594154" cy="40071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F4CE15-3296-BEDF-0F81-514034816C43}"/>
              </a:ext>
            </a:extLst>
          </p:cNvPr>
          <p:cNvSpPr txBox="1"/>
          <p:nvPr/>
        </p:nvSpPr>
        <p:spPr>
          <a:xfrm>
            <a:off x="327196" y="808672"/>
            <a:ext cx="16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1) Login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15" name="Picture 14" descr="When id or password is wrong&#10;">
            <a:extLst>
              <a:ext uri="{FF2B5EF4-FFF2-40B4-BE49-F238E27FC236}">
                <a16:creationId xmlns:a16="http://schemas.microsoft.com/office/drawing/2014/main" id="{9050C4C4-EEBA-6003-BF51-DCAA503423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77" y="1348466"/>
            <a:ext cx="4881788" cy="252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956D1-3919-8EE0-B136-1B852A5F29D4}"/>
              </a:ext>
            </a:extLst>
          </p:cNvPr>
          <p:cNvSpPr txBox="1"/>
          <p:nvPr/>
        </p:nvSpPr>
        <p:spPr>
          <a:xfrm>
            <a:off x="7662541" y="3985519"/>
            <a:ext cx="346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ynalight" panose="03020502030507070A03" pitchFamily="66" charset="0"/>
              </a:rPr>
              <a:t>When id or pw is wrong</a:t>
            </a:r>
            <a:endParaRPr lang="ko-KR" altLang="en-US" sz="2400" b="1" dirty="0"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44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992746" y="704947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6146734" y="1229167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2263" y="136786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Data Flow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75582" y="146550"/>
            <a:ext cx="25442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3. Function- </a:t>
            </a:r>
            <a:r>
              <a:rPr lang="en-US" altLang="ko-KR" sz="2500" b="1" dirty="0">
                <a:solidFill>
                  <a:srgbClr val="0F0F0F"/>
                </a:solidFill>
                <a:highlight>
                  <a:srgbClr val="00FFFF"/>
                </a:highlight>
                <a:latin typeface="Dynalight" panose="03020502030507070A03" pitchFamily="66" charset="0"/>
              </a:rPr>
              <a:t>Login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1B9F0-A1C1-77CD-CF01-BD0F67C8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1" y="2596262"/>
            <a:ext cx="5266264" cy="3406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EA283-6E2D-E1B5-1545-09E24A5CA265}"/>
              </a:ext>
            </a:extLst>
          </p:cNvPr>
          <p:cNvSpPr txBox="1"/>
          <p:nvPr/>
        </p:nvSpPr>
        <p:spPr>
          <a:xfrm>
            <a:off x="6521862" y="1245110"/>
            <a:ext cx="1713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Reference Code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66E50B7-84FF-1DD5-B04D-8C96EACA2C37}"/>
              </a:ext>
            </a:extLst>
          </p:cNvPr>
          <p:cNvSpPr/>
          <p:nvPr/>
        </p:nvSpPr>
        <p:spPr>
          <a:xfrm>
            <a:off x="427135" y="1364684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3C61-2774-6D06-ED97-F0438CA5FF30}"/>
              </a:ext>
            </a:extLst>
          </p:cNvPr>
          <p:cNvSpPr txBox="1"/>
          <p:nvPr/>
        </p:nvSpPr>
        <p:spPr>
          <a:xfrm>
            <a:off x="581123" y="1861355"/>
            <a:ext cx="66909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</a:rPr>
              <a:t>UPDATE </a:t>
            </a:r>
            <a:r>
              <a:rPr lang="en-US" altLang="ko-KR" sz="1400" b="1" dirty="0" err="1">
                <a:solidFill>
                  <a:srgbClr val="0070C0"/>
                </a:solidFill>
              </a:rPr>
              <a:t>online_user</a:t>
            </a:r>
            <a:r>
              <a:rPr lang="en-US" altLang="ko-KR" sz="1400" b="1" dirty="0">
                <a:solidFill>
                  <a:srgbClr val="0070C0"/>
                </a:solidFill>
              </a:rPr>
              <a:t> set </a:t>
            </a:r>
            <a:r>
              <a:rPr lang="en-US" altLang="ko-KR" sz="1400" b="1" dirty="0" err="1">
                <a:solidFill>
                  <a:srgbClr val="0070C0"/>
                </a:solidFill>
              </a:rPr>
              <a:t>session_id</a:t>
            </a:r>
            <a:r>
              <a:rPr lang="en-US" altLang="ko-KR" sz="1400" b="1" dirty="0">
                <a:solidFill>
                  <a:srgbClr val="0070C0"/>
                </a:solidFill>
              </a:rPr>
              <a:t>=-1 WHERE </a:t>
            </a:r>
            <a:r>
              <a:rPr lang="en-US" altLang="ko-KR" sz="1400" b="1" dirty="0" err="1">
                <a:solidFill>
                  <a:srgbClr val="0070C0"/>
                </a:solidFill>
              </a:rPr>
              <a:t>user_id</a:t>
            </a:r>
            <a:r>
              <a:rPr lang="en-US" altLang="ko-KR" sz="1400" b="1" dirty="0">
                <a:solidFill>
                  <a:srgbClr val="0070C0"/>
                </a:solidFill>
              </a:rPr>
              <a:t>=?;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B6DC81-1B79-8F1C-C892-4DE964F85233}"/>
              </a:ext>
            </a:extLst>
          </p:cNvPr>
          <p:cNvCxnSpPr>
            <a:cxnSpLocks/>
          </p:cNvCxnSpPr>
          <p:nvPr/>
        </p:nvCxnSpPr>
        <p:spPr>
          <a:xfrm flipV="1">
            <a:off x="2776715" y="3246699"/>
            <a:ext cx="1598515" cy="44174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F4CE15-3296-BEDF-0F81-514034816C43}"/>
              </a:ext>
            </a:extLst>
          </p:cNvPr>
          <p:cNvSpPr txBox="1"/>
          <p:nvPr/>
        </p:nvSpPr>
        <p:spPr>
          <a:xfrm>
            <a:off x="327196" y="808672"/>
            <a:ext cx="16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2) Log Out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D8906B-71FA-31BE-0D5B-AE8C87DE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10" y="1770418"/>
            <a:ext cx="4845472" cy="29525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32DE2-0596-FBE9-B74F-977F1BCC7982}"/>
              </a:ext>
            </a:extLst>
          </p:cNvPr>
          <p:cNvSpPr txBox="1"/>
          <p:nvPr/>
        </p:nvSpPr>
        <p:spPr>
          <a:xfrm>
            <a:off x="6693277" y="5326785"/>
            <a:ext cx="4370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ynalight" panose="03020502030507070A03" pitchFamily="66" charset="0"/>
              </a:rPr>
              <a:t>Change Online Status as -1 in Online User Table</a:t>
            </a:r>
            <a:endParaRPr lang="ko-KR" altLang="en-US" sz="2400" b="1" dirty="0"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7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1284779" y="2882696"/>
            <a:ext cx="868468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 2-3 Friend Management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9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3278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2-3</a:t>
            </a:r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Fried Management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8C4025-CCDC-316B-1750-FFAB4C67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11" y="640831"/>
            <a:ext cx="5518968" cy="5576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A8D680-D260-63FB-EA2C-058975DBB38F}"/>
              </a:ext>
            </a:extLst>
          </p:cNvPr>
          <p:cNvSpPr txBox="1"/>
          <p:nvPr/>
        </p:nvSpPr>
        <p:spPr>
          <a:xfrm>
            <a:off x="3822492" y="6217169"/>
            <a:ext cx="611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Main Screen After Login : chatting room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C04F6B-CC3E-7031-6035-B3B5C04CF521}"/>
              </a:ext>
            </a:extLst>
          </p:cNvPr>
          <p:cNvSpPr txBox="1"/>
          <p:nvPr/>
        </p:nvSpPr>
        <p:spPr>
          <a:xfrm>
            <a:off x="914400" y="13190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Press in button to enter chatting room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AA1F5-3144-465B-73A1-57C9A8911CEB}"/>
              </a:ext>
            </a:extLst>
          </p:cNvPr>
          <p:cNvSpPr txBox="1"/>
          <p:nvPr/>
        </p:nvSpPr>
        <p:spPr>
          <a:xfrm>
            <a:off x="914400" y="218449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Press out button to leave chatting room</a:t>
            </a:r>
          </a:p>
        </p:txBody>
      </p:sp>
      <p:sp>
        <p:nvSpPr>
          <p:cNvPr id="32" name="직사각형 20">
            <a:extLst>
              <a:ext uri="{FF2B5EF4-FFF2-40B4-BE49-F238E27FC236}">
                <a16:creationId xmlns:a16="http://schemas.microsoft.com/office/drawing/2014/main" id="{9E1594A4-A987-D3DE-B34D-938C197AFFF6}"/>
              </a:ext>
            </a:extLst>
          </p:cNvPr>
          <p:cNvSpPr/>
          <p:nvPr/>
        </p:nvSpPr>
        <p:spPr>
          <a:xfrm>
            <a:off x="4723590" y="2184497"/>
            <a:ext cx="2190165" cy="435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E24B30-ED44-235F-78D3-B923F5D0920F}"/>
              </a:ext>
            </a:extLst>
          </p:cNvPr>
          <p:cNvSpPr txBox="1"/>
          <p:nvPr/>
        </p:nvSpPr>
        <p:spPr>
          <a:xfrm>
            <a:off x="6913755" y="2217483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 in room</a:t>
            </a:r>
            <a:endParaRPr lang="en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5D8BD7-7777-445D-A1F2-9AB56AA2300E}"/>
              </a:ext>
            </a:extLst>
          </p:cNvPr>
          <p:cNvSpPr txBox="1"/>
          <p:nvPr/>
        </p:nvSpPr>
        <p:spPr>
          <a:xfrm>
            <a:off x="8743440" y="1007059"/>
            <a:ext cx="23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KR" dirty="0"/>
              <a:t>enu to make room and add friend</a:t>
            </a:r>
          </a:p>
        </p:txBody>
      </p:sp>
    </p:spTree>
    <p:extLst>
      <p:ext uri="{BB962C8B-B14F-4D97-AF65-F5344CB8AC3E}">
        <p14:creationId xmlns:p14="http://schemas.microsoft.com/office/powerpoint/2010/main" val="93440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3278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2-3</a:t>
            </a:r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Fried Management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89083D-0B89-BCFE-709D-856889B63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6" y="1569274"/>
            <a:ext cx="3821002" cy="3860722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0B3ED7-7400-AF64-75D9-C1DEE47EE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73" y="1569274"/>
            <a:ext cx="3946734" cy="3987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6EF615-3288-845B-5014-1DD7FBBD9879}"/>
              </a:ext>
            </a:extLst>
          </p:cNvPr>
          <p:cNvSpPr txBox="1"/>
          <p:nvPr/>
        </p:nvSpPr>
        <p:spPr>
          <a:xfrm>
            <a:off x="1918009" y="528872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MY Friend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6A175-1D56-14D6-DA7C-587794E8D228}"/>
              </a:ext>
            </a:extLst>
          </p:cNvPr>
          <p:cNvSpPr txBox="1"/>
          <p:nvPr/>
        </p:nvSpPr>
        <p:spPr>
          <a:xfrm>
            <a:off x="6622426" y="5372369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Add friend panel</a:t>
            </a:r>
          </a:p>
        </p:txBody>
      </p:sp>
    </p:spTree>
    <p:extLst>
      <p:ext uri="{BB962C8B-B14F-4D97-AF65-F5344CB8AC3E}">
        <p14:creationId xmlns:p14="http://schemas.microsoft.com/office/powerpoint/2010/main" val="427177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3278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2-3</a:t>
            </a:r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Fried Management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7D764-2471-C208-403B-5B3618C3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05" y="1310888"/>
            <a:ext cx="3810000" cy="401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0A895-81DE-75EC-09DA-FC4BCD0ADF60}"/>
              </a:ext>
            </a:extLst>
          </p:cNvPr>
          <p:cNvSpPr txBox="1"/>
          <p:nvPr/>
        </p:nvSpPr>
        <p:spPr>
          <a:xfrm>
            <a:off x="5861823" y="2951946"/>
            <a:ext cx="46035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b="1" dirty="0"/>
              <a:t>DEMO VIDEO: ADD FRIEND</a:t>
            </a:r>
          </a:p>
        </p:txBody>
      </p:sp>
    </p:spTree>
    <p:extLst>
      <p:ext uri="{BB962C8B-B14F-4D97-AF65-F5344CB8AC3E}">
        <p14:creationId xmlns:p14="http://schemas.microsoft.com/office/powerpoint/2010/main" val="271844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341016" y="2882696"/>
            <a:ext cx="457221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 2-4 Chatting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9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762491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88965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60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26409" y="2380816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73312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60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9503" y="5256668"/>
            <a:ext cx="1961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1. Architecture</a:t>
            </a:r>
            <a:endParaRPr lang="ko-KR" alt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21492" y="5256668"/>
            <a:ext cx="314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2. Story line of Program</a:t>
            </a:r>
            <a:endParaRPr lang="ko-KR" alt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39995" y="858233"/>
            <a:ext cx="1271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Contents</a:t>
            </a:r>
            <a:endParaRPr lang="ko-KR" altLang="en-US" sz="2000" b="1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9605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13722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Contents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sp>
        <p:nvSpPr>
          <p:cNvPr id="3" name="타원 28">
            <a:extLst>
              <a:ext uri="{FF2B5EF4-FFF2-40B4-BE49-F238E27FC236}">
                <a16:creationId xmlns:a16="http://schemas.microsoft.com/office/drawing/2014/main" id="{3E99C852-567C-A843-90E3-D48F55E3D337}"/>
              </a:ext>
            </a:extLst>
          </p:cNvPr>
          <p:cNvSpPr/>
          <p:nvPr/>
        </p:nvSpPr>
        <p:spPr>
          <a:xfrm>
            <a:off x="6346838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29">
            <a:extLst>
              <a:ext uri="{FF2B5EF4-FFF2-40B4-BE49-F238E27FC236}">
                <a16:creationId xmlns:a16="http://schemas.microsoft.com/office/drawing/2014/main" id="{3459B9D8-2380-6021-247D-EA20613069A9}"/>
              </a:ext>
            </a:extLst>
          </p:cNvPr>
          <p:cNvSpPr/>
          <p:nvPr/>
        </p:nvSpPr>
        <p:spPr>
          <a:xfrm>
            <a:off x="3652883" y="2533216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60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58E44-CA4D-50BA-E51C-8866D7BB707F}"/>
              </a:ext>
            </a:extLst>
          </p:cNvPr>
          <p:cNvSpPr txBox="1"/>
          <p:nvPr/>
        </p:nvSpPr>
        <p:spPr>
          <a:xfrm>
            <a:off x="6783436" y="5261632"/>
            <a:ext cx="1692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3. Reference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17953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2-4 Chatting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0E9D02-9673-571B-A7AA-92E1C881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09" y="807767"/>
            <a:ext cx="6106637" cy="6170116"/>
          </a:xfrm>
          <a:prstGeom prst="rect">
            <a:avLst/>
          </a:prstGeom>
        </p:spPr>
      </p:pic>
      <p:sp>
        <p:nvSpPr>
          <p:cNvPr id="8" name="직사각형 20">
            <a:extLst>
              <a:ext uri="{FF2B5EF4-FFF2-40B4-BE49-F238E27FC236}">
                <a16:creationId xmlns:a16="http://schemas.microsoft.com/office/drawing/2014/main" id="{17CDAD89-53BB-C614-5481-7B781D4EFC92}"/>
              </a:ext>
            </a:extLst>
          </p:cNvPr>
          <p:cNvSpPr/>
          <p:nvPr/>
        </p:nvSpPr>
        <p:spPr>
          <a:xfrm>
            <a:off x="6769902" y="6038347"/>
            <a:ext cx="1516263" cy="435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F5954-1988-5E62-DECC-B2D51D13AAA0}"/>
              </a:ext>
            </a:extLst>
          </p:cNvPr>
          <p:cNvSpPr txBox="1"/>
          <p:nvPr/>
        </p:nvSpPr>
        <p:spPr>
          <a:xfrm>
            <a:off x="8286165" y="6050233"/>
            <a:ext cx="295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DOWN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UPLOAD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9664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17600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2-4</a:t>
            </a:r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chatting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0A895-81DE-75EC-09DA-FC4BCD0ADF60}"/>
              </a:ext>
            </a:extLst>
          </p:cNvPr>
          <p:cNvSpPr txBox="1"/>
          <p:nvPr/>
        </p:nvSpPr>
        <p:spPr>
          <a:xfrm>
            <a:off x="5861823" y="2951946"/>
            <a:ext cx="5133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b="1" dirty="0"/>
              <a:t>DEMO VIDEO: </a:t>
            </a:r>
            <a:r>
              <a:rPr lang="en-US" sz="2500" b="1" dirty="0"/>
              <a:t>CHATTING</a:t>
            </a:r>
            <a:endParaRPr lang="en-KR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9A965-8235-0152-AC08-15C54C12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70" y="942896"/>
            <a:ext cx="4210349" cy="44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7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1887765" y="2882696"/>
            <a:ext cx="747871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 2-5 </a:t>
            </a:r>
            <a:r>
              <a:rPr lang="en-US" altLang="ko-KR" sz="65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FileTransfer</a:t>
            </a:r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.. ETC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5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2935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2-5 File Transfer ..</a:t>
            </a:r>
            <a:r>
              <a:rPr lang="en-US" altLang="ko-KR" sz="2500" b="1" dirty="0" err="1">
                <a:solidFill>
                  <a:srgbClr val="0F0F0F"/>
                </a:solidFill>
                <a:latin typeface="Dynalight" panose="03020502030507070A03" pitchFamily="66" charset="0"/>
              </a:rPr>
              <a:t>etc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2E016-FB5D-9FE5-C3B3-B89ACE1CEFC5}"/>
              </a:ext>
            </a:extLst>
          </p:cNvPr>
          <p:cNvSpPr txBox="1"/>
          <p:nvPr/>
        </p:nvSpPr>
        <p:spPr>
          <a:xfrm>
            <a:off x="5861823" y="2951946"/>
            <a:ext cx="5133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b="1" dirty="0"/>
              <a:t>DEMO VIDEO: </a:t>
            </a:r>
            <a:r>
              <a:rPr lang="en-US" sz="2500" b="1" dirty="0"/>
              <a:t>FILE UPLOAD</a:t>
            </a:r>
            <a:endParaRPr lang="en-KR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D347F-0D50-D988-6FD3-5224E70A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05" y="1183873"/>
            <a:ext cx="3810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4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2935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2-5 File Transfer ..</a:t>
            </a:r>
            <a:r>
              <a:rPr lang="en-US" altLang="ko-KR" sz="2500" b="1" dirty="0" err="1">
                <a:solidFill>
                  <a:srgbClr val="0F0F0F"/>
                </a:solidFill>
                <a:latin typeface="Dynalight" panose="03020502030507070A03" pitchFamily="66" charset="0"/>
              </a:rPr>
              <a:t>etc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2E016-FB5D-9FE5-C3B3-B89ACE1CEFC5}"/>
              </a:ext>
            </a:extLst>
          </p:cNvPr>
          <p:cNvSpPr txBox="1"/>
          <p:nvPr/>
        </p:nvSpPr>
        <p:spPr>
          <a:xfrm>
            <a:off x="5861823" y="2951946"/>
            <a:ext cx="5133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b="1" dirty="0"/>
              <a:t>DEMO VIDEO: </a:t>
            </a:r>
            <a:r>
              <a:rPr lang="en-US" sz="2500" b="1" dirty="0"/>
              <a:t>FILE DOWNLOAD</a:t>
            </a:r>
            <a:endParaRPr lang="en-KR" sz="25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9AA79-0686-7959-F5FC-EB0689F5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85" y="1183873"/>
            <a:ext cx="3810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12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2935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2-5 File Transfer ..</a:t>
            </a:r>
            <a:r>
              <a:rPr lang="en-US" altLang="ko-KR" sz="2500" b="1" dirty="0" err="1">
                <a:solidFill>
                  <a:srgbClr val="0F0F0F"/>
                </a:solidFill>
                <a:latin typeface="Dynalight" panose="03020502030507070A03" pitchFamily="66" charset="0"/>
              </a:rPr>
              <a:t>etc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188FBD-3152-46F5-55A6-F2F08B8DB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28" y="640831"/>
            <a:ext cx="5518968" cy="5576338"/>
          </a:xfrm>
          <a:prstGeom prst="rect">
            <a:avLst/>
          </a:prstGeom>
        </p:spPr>
      </p:pic>
      <p:sp>
        <p:nvSpPr>
          <p:cNvPr id="7" name="직사각형 20">
            <a:extLst>
              <a:ext uri="{FF2B5EF4-FFF2-40B4-BE49-F238E27FC236}">
                <a16:creationId xmlns:a16="http://schemas.microsoft.com/office/drawing/2014/main" id="{58BF0ADE-1A81-C852-EECC-7DDAC1433507}"/>
              </a:ext>
            </a:extLst>
          </p:cNvPr>
          <p:cNvSpPr/>
          <p:nvPr/>
        </p:nvSpPr>
        <p:spPr>
          <a:xfrm>
            <a:off x="7277220" y="1689050"/>
            <a:ext cx="1801976" cy="435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A0828-BE63-673A-3159-2817477FEA8D}"/>
              </a:ext>
            </a:extLst>
          </p:cNvPr>
          <p:cNvSpPr txBox="1"/>
          <p:nvPr/>
        </p:nvSpPr>
        <p:spPr>
          <a:xfrm>
            <a:off x="8786611" y="2207784"/>
            <a:ext cx="3414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Etherium Crypto currency :</a:t>
            </a:r>
          </a:p>
          <a:p>
            <a:endParaRPr lang="en-KR" dirty="0"/>
          </a:p>
          <a:p>
            <a:r>
              <a:rPr lang="en-KR" dirty="0"/>
              <a:t>Powered by REST A</a:t>
            </a:r>
            <a:r>
              <a:rPr lang="en-US" dirty="0"/>
              <a:t>PI of UPBIT</a:t>
            </a:r>
          </a:p>
          <a:p>
            <a:endParaRPr lang="en-US" dirty="0"/>
          </a:p>
          <a:p>
            <a:r>
              <a:rPr lang="en-US" dirty="0"/>
              <a:t>(JSON)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7767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4894636" y="1755545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1481288" y="3429000"/>
            <a:ext cx="8534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3. Reference(</a:t>
            </a:r>
            <a:r>
              <a:rPr lang="en-US" altLang="ko-KR" sz="60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OpenSource</a:t>
            </a:r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)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2870443" y="4426293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45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C3A9-355D-04E7-A2FB-9126FDD307FC}"/>
              </a:ext>
            </a:extLst>
          </p:cNvPr>
          <p:cNvSpPr txBox="1"/>
          <p:nvPr/>
        </p:nvSpPr>
        <p:spPr>
          <a:xfrm>
            <a:off x="268986" y="1107103"/>
            <a:ext cx="111427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KR" sz="3600" b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https://github.com/ssohye/instagram_server</a:t>
            </a:r>
            <a:endParaRPr lang="en-KR" sz="3600" b="1" dirty="0">
              <a:solidFill>
                <a:srgbClr val="0563C1"/>
              </a:solidFill>
            </a:endParaRPr>
          </a:p>
          <a:p>
            <a:pPr marL="742950" indent="-742950">
              <a:buAutoNum type="arabicPeriod"/>
            </a:pPr>
            <a:endParaRPr lang="en-KR" sz="3600" b="1" dirty="0">
              <a:solidFill>
                <a:srgbClr val="0563C1"/>
              </a:solidFill>
            </a:endParaRPr>
          </a:p>
          <a:p>
            <a:endParaRPr lang="en-KR" sz="3600" b="1" dirty="0">
              <a:solidFill>
                <a:schemeClr val="bg1"/>
              </a:solidFill>
            </a:endParaRPr>
          </a:p>
          <a:p>
            <a:endParaRPr lang="en-KR" sz="3600" b="1" dirty="0">
              <a:solidFill>
                <a:schemeClr val="bg1"/>
              </a:solidFill>
            </a:endParaRPr>
          </a:p>
          <a:p>
            <a:endParaRPr lang="en-KR" sz="3600" b="1" dirty="0">
              <a:solidFill>
                <a:schemeClr val="bg1"/>
              </a:solidFill>
            </a:endParaRPr>
          </a:p>
          <a:p>
            <a:endParaRPr lang="en-KR" sz="3600" b="1" dirty="0">
              <a:solidFill>
                <a:schemeClr val="bg1"/>
              </a:solidFill>
            </a:endParaRPr>
          </a:p>
          <a:p>
            <a:r>
              <a:rPr lang="en-KR" sz="3600" b="1" dirty="0">
                <a:solidFill>
                  <a:schemeClr val="bg1"/>
                </a:solidFill>
              </a:rPr>
              <a:t>Author </a:t>
            </a:r>
            <a:r>
              <a:rPr lang="en-US" altLang="ko-KR" sz="3600" b="1" dirty="0">
                <a:solidFill>
                  <a:schemeClr val="bg1"/>
                </a:solidFill>
              </a:rPr>
              <a:t>-&gt;</a:t>
            </a:r>
          </a:p>
          <a:p>
            <a:r>
              <a:rPr lang="en-US" altLang="ko-KR" sz="3600" b="1" dirty="0">
                <a:solidFill>
                  <a:schemeClr val="bg1"/>
                </a:solidFill>
              </a:rPr>
              <a:t>1: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KR" sz="3600" b="1" dirty="0">
                <a:solidFill>
                  <a:schemeClr val="bg1"/>
                </a:solidFill>
              </a:rPr>
              <a:t>taewan2002@dmz02.com</a:t>
            </a:r>
          </a:p>
          <a:p>
            <a:r>
              <a:rPr lang="en-US" altLang="ko-KR" sz="3600" b="1" dirty="0">
                <a:solidFill>
                  <a:schemeClr val="bg1"/>
                </a:solidFill>
              </a:rPr>
              <a:t>2: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KR" sz="3600" b="1" dirty="0">
                <a:solidFill>
                  <a:schemeClr val="bg1"/>
                </a:solidFill>
              </a:rPr>
              <a:t>swiftsjh02@dmz02.com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3. whitekuj02@dmz02.com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A51EF-9364-A86C-3517-D8A9AE201C5F}"/>
              </a:ext>
            </a:extLst>
          </p:cNvPr>
          <p:cNvSpPr txBox="1"/>
          <p:nvPr/>
        </p:nvSpPr>
        <p:spPr>
          <a:xfrm>
            <a:off x="1605972" y="91440"/>
            <a:ext cx="8083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Referenced </a:t>
            </a:r>
            <a:r>
              <a:rPr lang="en-US" altLang="ko-KR" sz="60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OpenSource</a:t>
            </a:r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: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41C23D1-A31B-85B2-92FB-2CBD2A02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8" y="1690003"/>
            <a:ext cx="5593975" cy="36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13294" y="2302991"/>
            <a:ext cx="32944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7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608937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143493" y="1697672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022126" y="3358544"/>
            <a:ext cx="5423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1. </a:t>
            </a:r>
            <a:r>
              <a:rPr lang="en-US" altLang="ko-KR" sz="6000" b="1" dirty="0">
                <a:solidFill>
                  <a:schemeClr val="bg1"/>
                </a:solidFill>
                <a:ea typeface="나눔바른펜" panose="020B0503000000000000" pitchFamily="50" charset="-127"/>
              </a:rPr>
              <a:t>Architecture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3127878" y="4374207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8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327194" y="88952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5170" y="843458"/>
            <a:ext cx="1751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Server-Client</a:t>
            </a:r>
            <a:endParaRPr lang="ko-KR" altLang="en-US" sz="20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74539" y="129524"/>
            <a:ext cx="17407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1. Structure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423F2-BDC0-9E3A-EA0E-48B914472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6" r="10359"/>
          <a:stretch/>
        </p:blipFill>
        <p:spPr>
          <a:xfrm>
            <a:off x="3802008" y="1575299"/>
            <a:ext cx="1559494" cy="2042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1933B2-E688-BF30-70FB-3C311FDB3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7" t="2773" r="3825"/>
          <a:stretch/>
        </p:blipFill>
        <p:spPr>
          <a:xfrm>
            <a:off x="8769504" y="979092"/>
            <a:ext cx="2117566" cy="2362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BF4549-2B2B-CAE5-66F4-8B6C68512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762" y="5060641"/>
            <a:ext cx="1399762" cy="13761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6FBD4-2908-ADCF-5A02-64B54078A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481" y="5350170"/>
            <a:ext cx="1396105" cy="1377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58C6D1-ED78-4E6C-4893-C52D903EC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543" y="4724924"/>
            <a:ext cx="1396105" cy="137781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C1142C-DAA8-4281-7523-716981CC2EF4}"/>
              </a:ext>
            </a:extLst>
          </p:cNvPr>
          <p:cNvCxnSpPr>
            <a:cxnSpLocks/>
          </p:cNvCxnSpPr>
          <p:nvPr/>
        </p:nvCxnSpPr>
        <p:spPr>
          <a:xfrm flipV="1">
            <a:off x="5735256" y="1911920"/>
            <a:ext cx="2858947" cy="6686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719F6E-4F54-4F8C-BB0E-E624025F4B1B}"/>
              </a:ext>
            </a:extLst>
          </p:cNvPr>
          <p:cNvCxnSpPr>
            <a:cxnSpLocks/>
          </p:cNvCxnSpPr>
          <p:nvPr/>
        </p:nvCxnSpPr>
        <p:spPr>
          <a:xfrm flipV="1">
            <a:off x="2716259" y="3702092"/>
            <a:ext cx="1038302" cy="118242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9F9A047-3C0F-56D5-0A8E-9D67D6DF9C71}"/>
              </a:ext>
            </a:extLst>
          </p:cNvPr>
          <p:cNvCxnSpPr>
            <a:cxnSpLocks/>
          </p:cNvCxnSpPr>
          <p:nvPr/>
        </p:nvCxnSpPr>
        <p:spPr>
          <a:xfrm flipH="1" flipV="1">
            <a:off x="4647235" y="3702092"/>
            <a:ext cx="212270" cy="13907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7177590-1CA7-2318-DCF0-5C2CF55A9B05}"/>
              </a:ext>
            </a:extLst>
          </p:cNvPr>
          <p:cNvCxnSpPr>
            <a:cxnSpLocks/>
          </p:cNvCxnSpPr>
          <p:nvPr/>
        </p:nvCxnSpPr>
        <p:spPr>
          <a:xfrm flipH="1" flipV="1">
            <a:off x="5590572" y="3672298"/>
            <a:ext cx="1064871" cy="10526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D14400-D8EA-F3AC-7FFC-37898EED8165}"/>
              </a:ext>
            </a:extLst>
          </p:cNvPr>
          <p:cNvSpPr txBox="1"/>
          <p:nvPr/>
        </p:nvSpPr>
        <p:spPr>
          <a:xfrm>
            <a:off x="4647235" y="3702092"/>
            <a:ext cx="12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SERVER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ACC9D-F604-B923-1EA3-4F287D249BCF}"/>
              </a:ext>
            </a:extLst>
          </p:cNvPr>
          <p:cNvSpPr txBox="1"/>
          <p:nvPr/>
        </p:nvSpPr>
        <p:spPr>
          <a:xfrm>
            <a:off x="9211683" y="3490199"/>
            <a:ext cx="233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DATABASE(MYSQL)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0EBBC-15AC-0973-B29C-343168FA7F94}"/>
              </a:ext>
            </a:extLst>
          </p:cNvPr>
          <p:cNvSpPr txBox="1"/>
          <p:nvPr/>
        </p:nvSpPr>
        <p:spPr>
          <a:xfrm>
            <a:off x="6830500" y="1698883"/>
            <a:ext cx="233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JDBC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3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327194" y="88952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5170" y="894668"/>
            <a:ext cx="594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a typeface="나눔바른펜" panose="020B0503000000000000" pitchFamily="50" charset="-127"/>
              </a:rPr>
              <a:t>Database Schema Design -&gt; Chatting Room Management</a:t>
            </a:r>
            <a:endParaRPr lang="ko-KR" altLang="en-US" sz="16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812494" y="158649"/>
            <a:ext cx="31200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1-2. Database Schema</a:t>
            </a:r>
            <a:endParaRPr lang="ko-KR" altLang="en-US" sz="2500" b="1" dirty="0">
              <a:solidFill>
                <a:srgbClr val="0F0F0F"/>
              </a:solidFill>
              <a:latin typeface="Dynalight" panose="03020502030507070A03" pitchFamily="66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03A3B4C-00D8-3966-5F57-6935ED785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92" y="1670558"/>
            <a:ext cx="7772400" cy="40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4929782" y="1177340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725783" y="2826589"/>
            <a:ext cx="3947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2. </a:t>
            </a:r>
            <a:r>
              <a:rPr lang="en-US" altLang="ko-KR" sz="6000" b="1" dirty="0" err="1">
                <a:solidFill>
                  <a:schemeClr val="bg1"/>
                </a:solidFill>
                <a:latin typeface="Dynalight" panose="03020502030507070A03" pitchFamily="66" charset="0"/>
              </a:rPr>
              <a:t>StoryLine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>
            <a:cxnSpLocks/>
          </p:cNvCxnSpPr>
          <p:nvPr/>
        </p:nvCxnSpPr>
        <p:spPr>
          <a:xfrm>
            <a:off x="3485789" y="3766537"/>
            <a:ext cx="4444756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1FB0F11-6ACA-37D6-AC48-6FE30EDE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61" y="4102458"/>
            <a:ext cx="4384884" cy="23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D5B9B8-9AC7-D190-17AD-C6C14024AAE1}"/>
              </a:ext>
            </a:extLst>
          </p:cNvPr>
          <p:cNvSpPr/>
          <p:nvPr/>
        </p:nvSpPr>
        <p:spPr>
          <a:xfrm>
            <a:off x="3989789" y="4229898"/>
            <a:ext cx="2295144" cy="2103120"/>
          </a:xfrm>
          <a:prstGeom prst="rect">
            <a:avLst/>
          </a:prstGeom>
          <a:ln>
            <a:solidFill>
              <a:srgbClr val="FAFAF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698D0-87C6-0021-C76A-53FEED157517}"/>
              </a:ext>
            </a:extLst>
          </p:cNvPr>
          <p:cNvSpPr txBox="1"/>
          <p:nvPr/>
        </p:nvSpPr>
        <p:spPr>
          <a:xfrm>
            <a:off x="3989788" y="4178172"/>
            <a:ext cx="207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1. Sign up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F51CD-04EA-E357-7079-4DA6042B9D2C}"/>
              </a:ext>
            </a:extLst>
          </p:cNvPr>
          <p:cNvSpPr txBox="1"/>
          <p:nvPr/>
        </p:nvSpPr>
        <p:spPr>
          <a:xfrm>
            <a:off x="3989787" y="4638433"/>
            <a:ext cx="207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2.Login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LogOut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99DB4-7959-3C68-C286-943F7442C74E}"/>
              </a:ext>
            </a:extLst>
          </p:cNvPr>
          <p:cNvSpPr txBox="1"/>
          <p:nvPr/>
        </p:nvSpPr>
        <p:spPr>
          <a:xfrm>
            <a:off x="3968702" y="5149335"/>
            <a:ext cx="333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3. Friend management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A6589-4D2B-CA54-C7ED-D7511129E176}"/>
              </a:ext>
            </a:extLst>
          </p:cNvPr>
          <p:cNvSpPr txBox="1"/>
          <p:nvPr/>
        </p:nvSpPr>
        <p:spPr>
          <a:xfrm>
            <a:off x="3968702" y="5601171"/>
            <a:ext cx="333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4. Chatting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26ACD-2DB9-E001-6EB8-95119051125C}"/>
              </a:ext>
            </a:extLst>
          </p:cNvPr>
          <p:cNvSpPr txBox="1"/>
          <p:nvPr/>
        </p:nvSpPr>
        <p:spPr>
          <a:xfrm>
            <a:off x="3989787" y="6026162"/>
            <a:ext cx="333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5. FILE Transfer…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etc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385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879996" y="2649051"/>
            <a:ext cx="972574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2-1 Sign Up and Connection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4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7324" y="116543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0AAE3-40B0-1CF4-6BA3-EF296654B52E}"/>
              </a:ext>
            </a:extLst>
          </p:cNvPr>
          <p:cNvSpPr txBox="1"/>
          <p:nvPr/>
        </p:nvSpPr>
        <p:spPr>
          <a:xfrm>
            <a:off x="4450466" y="210305"/>
            <a:ext cx="38231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2-1. Server Connection-info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542D57-6CED-1013-6F96-2C9336138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3" y="1261364"/>
            <a:ext cx="3441700" cy="787400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50C6E3C-F1FC-7D10-37FB-70B1E79C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77" y="1895602"/>
            <a:ext cx="3441700" cy="138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7F5BCF-F6AF-F8A0-415E-4FC063FA2824}"/>
                  </a:ext>
                </a:extLst>
              </p14:cNvPr>
              <p14:cNvContentPartPr/>
              <p14:nvPr/>
            </p14:nvContentPartPr>
            <p14:xfrm>
              <a:off x="3942648" y="2029248"/>
              <a:ext cx="769320" cy="33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7F5BCF-F6AF-F8A0-415E-4FC063FA28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4008" y="2020248"/>
                <a:ext cx="786960" cy="3506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EFAC452-1D8D-508C-9522-3F3CC3B05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68" y="1181579"/>
            <a:ext cx="3441700" cy="35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7BEA49-ABDA-468D-DFC8-B8A58E4E7DDA}"/>
                  </a:ext>
                </a:extLst>
              </p14:cNvPr>
              <p14:cNvContentPartPr/>
              <p14:nvPr/>
            </p14:nvContentPartPr>
            <p14:xfrm>
              <a:off x="1979568" y="1393128"/>
              <a:ext cx="2755440" cy="28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7BEA49-ABDA-468D-DFC8-B8A58E4E7D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0568" y="1384128"/>
                <a:ext cx="27730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0C22C-171D-D61B-1FE9-802CE2475DFD}"/>
                  </a:ext>
                </a:extLst>
              </p14:cNvPr>
              <p14:cNvContentPartPr/>
              <p14:nvPr/>
            </p14:nvContentPartPr>
            <p14:xfrm>
              <a:off x="2086848" y="1929168"/>
              <a:ext cx="1860120" cy="110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0C22C-171D-D61B-1FE9-802CE2475D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8208" y="1920528"/>
                <a:ext cx="187776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92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420181-C81E-97C9-7B30-0B123760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04" y="3202449"/>
            <a:ext cx="3298742" cy="1252437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279BA2-1E0B-9360-8DEA-6EEC3BE4A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05" y="1140968"/>
            <a:ext cx="4547541" cy="1730519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6337247" y="752142"/>
            <a:ext cx="0" cy="6153053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417846" y="1326625"/>
            <a:ext cx="307976" cy="307976"/>
          </a:xfrm>
          <a:prstGeom prst="ellipse">
            <a:avLst/>
          </a:prstGeom>
          <a:noFill/>
          <a:ln w="19050"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0547" y="1296047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Data Flow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442103" y="135092"/>
            <a:ext cx="28408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3. Function- </a:t>
            </a:r>
            <a:r>
              <a:rPr lang="en-US" altLang="ko-KR" sz="2500" b="1" dirty="0">
                <a:solidFill>
                  <a:srgbClr val="0F0F0F"/>
                </a:solidFill>
                <a:highlight>
                  <a:srgbClr val="00FFFF"/>
                </a:highlight>
                <a:latin typeface="Dynalight" panose="03020502030507070A03" pitchFamily="66" charset="0"/>
              </a:rPr>
              <a:t>Sign Up</a:t>
            </a:r>
            <a:endParaRPr lang="ko-KR" altLang="en-US" sz="2500" b="1" dirty="0">
              <a:solidFill>
                <a:srgbClr val="0F0F0F"/>
              </a:solidFill>
              <a:highlight>
                <a:srgbClr val="00FFFF"/>
              </a:highlight>
              <a:latin typeface="Dynalight" panose="03020502030507070A03" pitchFamily="66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1B9F0-A1C1-77CD-CF01-BD0F67C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9" y="2091784"/>
            <a:ext cx="6045021" cy="407425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A05550-8C77-91D1-835A-774832717192}"/>
              </a:ext>
            </a:extLst>
          </p:cNvPr>
          <p:cNvSpPr/>
          <p:nvPr/>
        </p:nvSpPr>
        <p:spPr>
          <a:xfrm>
            <a:off x="8816088" y="2436182"/>
            <a:ext cx="843950" cy="435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4759AC-5E85-C477-2A57-EDCF099FFC4A}"/>
              </a:ext>
            </a:extLst>
          </p:cNvPr>
          <p:cNvSpPr/>
          <p:nvPr/>
        </p:nvSpPr>
        <p:spPr>
          <a:xfrm>
            <a:off x="7910481" y="3164849"/>
            <a:ext cx="3716588" cy="1252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7E304-8FE0-5CBA-50FC-8656DFF9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481" y="934241"/>
            <a:ext cx="323116" cy="323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4AA168-1546-D8CA-ADC5-E80B29EC20DC}"/>
              </a:ext>
            </a:extLst>
          </p:cNvPr>
          <p:cNvSpPr txBox="1"/>
          <p:nvPr/>
        </p:nvSpPr>
        <p:spPr>
          <a:xfrm>
            <a:off x="7173236" y="945813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F0F0F"/>
                </a:solidFill>
                <a:ea typeface="나눔바른펜" panose="020B0503000000000000" pitchFamily="50" charset="-127"/>
              </a:rPr>
              <a:t>GUI</a:t>
            </a:r>
            <a:endParaRPr lang="ko-KR" altLang="en-US" sz="1600" b="1" dirty="0">
              <a:solidFill>
                <a:srgbClr val="0F0F0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09273B-F57E-2FF2-796D-636FD210F79E}"/>
              </a:ext>
            </a:extLst>
          </p:cNvPr>
          <p:cNvSpPr txBox="1"/>
          <p:nvPr/>
        </p:nvSpPr>
        <p:spPr>
          <a:xfrm>
            <a:off x="635170" y="1784007"/>
            <a:ext cx="567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INSERT INTO User ….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7637B2-81F0-EBDC-2DC9-299A0A9268D2}"/>
              </a:ext>
            </a:extLst>
          </p:cNvPr>
          <p:cNvCxnSpPr>
            <a:cxnSpLocks/>
          </p:cNvCxnSpPr>
          <p:nvPr/>
        </p:nvCxnSpPr>
        <p:spPr>
          <a:xfrm flipV="1">
            <a:off x="2953937" y="2871487"/>
            <a:ext cx="1834803" cy="48969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AF4298-5BD0-B565-64F4-7EB844960FB8}"/>
              </a:ext>
            </a:extLst>
          </p:cNvPr>
          <p:cNvSpPr txBox="1"/>
          <p:nvPr/>
        </p:nvSpPr>
        <p:spPr>
          <a:xfrm>
            <a:off x="110175" y="838113"/>
            <a:ext cx="19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1) Sign Up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C7479-FE3A-1158-4623-01EC4004CCB5}"/>
              </a:ext>
            </a:extLst>
          </p:cNvPr>
          <p:cNvSpPr txBox="1"/>
          <p:nvPr/>
        </p:nvSpPr>
        <p:spPr>
          <a:xfrm>
            <a:off x="1751035" y="2273564"/>
            <a:ext cx="220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Port: 9898</a:t>
            </a:r>
          </a:p>
        </p:txBody>
      </p:sp>
    </p:spTree>
    <p:extLst>
      <p:ext uri="{BB962C8B-B14F-4D97-AF65-F5344CB8AC3E}">
        <p14:creationId xmlns:p14="http://schemas.microsoft.com/office/powerpoint/2010/main" val="341255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3723</TotalTime>
  <Words>413</Words>
  <Application>Microsoft Macintosh PowerPoint</Application>
  <PresentationFormat>Widescreen</PresentationFormat>
  <Paragraphs>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Dynalight</vt:lpstr>
      <vt:lpstr>맑은 고딕</vt:lpstr>
      <vt:lpstr>나눔바른펜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김예지</dc:creator>
  <cp:lastModifiedBy>서지호</cp:lastModifiedBy>
  <cp:revision>6</cp:revision>
  <dcterms:created xsi:type="dcterms:W3CDTF">2019-10-10T07:46:12Z</dcterms:created>
  <dcterms:modified xsi:type="dcterms:W3CDTF">2022-12-13T13:43:08Z</dcterms:modified>
</cp:coreProperties>
</file>